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4"/>
    <p:sldMasterId id="2147483674" r:id="rId5"/>
    <p:sldMasterId id="2147483648" r:id="rId6"/>
  </p:sldMasterIdLst>
  <p:notesMasterIdLst>
    <p:notesMasterId r:id="rId31"/>
  </p:notesMasterIdLst>
  <p:handoutMasterIdLst>
    <p:handoutMasterId r:id="rId32"/>
  </p:handoutMasterIdLst>
  <p:sldIdLst>
    <p:sldId id="608" r:id="rId7"/>
    <p:sldId id="616" r:id="rId8"/>
    <p:sldId id="610" r:id="rId9"/>
    <p:sldId id="534" r:id="rId10"/>
    <p:sldId id="582" r:id="rId11"/>
    <p:sldId id="583" r:id="rId12"/>
    <p:sldId id="619" r:id="rId13"/>
    <p:sldId id="637" r:id="rId14"/>
    <p:sldId id="553" r:id="rId15"/>
    <p:sldId id="621" r:id="rId16"/>
    <p:sldId id="538" r:id="rId17"/>
    <p:sldId id="614" r:id="rId18"/>
    <p:sldId id="615" r:id="rId19"/>
    <p:sldId id="625" r:id="rId20"/>
    <p:sldId id="626" r:id="rId21"/>
    <p:sldId id="627" r:id="rId22"/>
    <p:sldId id="607" r:id="rId23"/>
    <p:sldId id="623" r:id="rId24"/>
    <p:sldId id="635" r:id="rId25"/>
    <p:sldId id="636" r:id="rId26"/>
    <p:sldId id="638" r:id="rId27"/>
    <p:sldId id="516" r:id="rId28"/>
    <p:sldId id="639" r:id="rId29"/>
    <p:sldId id="519" r:id="rId3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66FFFF"/>
    <a:srgbClr val="FFFF85"/>
    <a:srgbClr val="FFFF89"/>
    <a:srgbClr val="FFFF66"/>
    <a:srgbClr val="FFFF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9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974A1-04B6-44DC-9C7F-8648A590235F}" type="datetimeFigureOut">
              <a:rPr lang="en-GB" smtClean="0"/>
              <a:pPr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CAD0F-6426-4547-9866-5C6B5C809C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621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ACCA3-DB1A-4D74-A8F0-0BBE7AE44622}" type="datetimeFigureOut">
              <a:rPr lang="en-GB" smtClean="0"/>
              <a:pPr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98575-2880-44AA-8B5F-6586CD4ACE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48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CWR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098575-2880-44AA-8B5F-6586CD4ACE8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944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UPDATE – Share TEAMS - SPARX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723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098575-2880-44AA-8B5F-6586CD4ACE8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723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MBA – UPDATE TO POSTERS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483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098575-2880-44AA-8B5F-6586CD4ACE8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795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i="1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629B1-1EC8-471D-AF5E-47B27A788653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98575-2880-44AA-8B5F-6586CD4ACE88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3200" cy="452556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0" y="1600200"/>
            <a:ext cx="4013200" cy="452556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5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5035"/>
            <a:ext cx="2057400" cy="585073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5035"/>
            <a:ext cx="5969000" cy="585073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1098D24-8474-4971-AF69-5C5CC9E7464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72836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45532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37948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99919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32981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267909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47428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17396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04135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27351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28995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28775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28D70-CF37-BCAD-A61F-43E057632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DC1FD-C6EF-9FCE-2423-199B883456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94B165-4B79-1A19-DD29-014642AB5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FA4F9F-0781-C141-354A-7F8B7D91D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882F3-0A68-4A72-AC6A-782B8EF40DCC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B14BF7-D8C8-98E3-F232-3EE8D4944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C16AB8-E2EC-6FFB-FC7B-DC4AE5715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0641C-F749-4385-BD2A-88C6E88E70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52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dger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8100392" y="116632"/>
            <a:ext cx="885825" cy="133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758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2BAC-2988-4DE9-9105-93F6C54EBB39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3EB22-E635-480F-8A3E-FE934C4F5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33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33678B-C9FF-0853-3511-F02B6F92F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69AA4-F441-1C0D-6F61-DA30A6684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600A0-C3C0-7C72-80B0-AAE803768F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882F3-0A68-4A72-AC6A-782B8EF40DCC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724B2-5AF7-2215-7443-9A7694771E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C92C5-64B4-D819-D5B7-3C52DBC838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0641C-F749-4385-BD2A-88C6E88E70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881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C64993-192B-DFA9-43C3-D18B98072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05" y="1188175"/>
            <a:ext cx="9084895" cy="3354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9DC6A7-ECF1-06B8-F67D-802F0C45E6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000" b="1"/>
              <a:t>YEAR 9 INFORMATION EVENING</a:t>
            </a:r>
            <a:br>
              <a:rPr lang="en-GB" sz="4000" b="1"/>
            </a:br>
            <a:endParaRPr lang="en-GB" sz="4000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C069B-48AC-B2BA-F77C-05030FBF0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793525"/>
            <a:ext cx="6400800" cy="1752600"/>
          </a:xfrm>
        </p:spPr>
        <p:txBody>
          <a:bodyPr lIns="91440" tIns="45720" rIns="91440" bIns="45720" anchor="t"/>
          <a:lstStyle/>
          <a:p>
            <a:r>
              <a:rPr lang="en-GB" dirty="0"/>
              <a:t>Parents supporting Learning</a:t>
            </a:r>
          </a:p>
          <a:p>
            <a:r>
              <a:rPr lang="en-GB" dirty="0"/>
              <a:t>An Introduction to Year 9</a:t>
            </a:r>
          </a:p>
          <a:p>
            <a:r>
              <a:rPr lang="en-GB" dirty="0"/>
              <a:t>September 2026</a:t>
            </a:r>
            <a:endParaRPr lang="en-GB" dirty="0"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65BE70-3C1C-D8E0-99B8-A4014DA2F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15" y="108154"/>
            <a:ext cx="1361153" cy="136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92534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E28109-359A-7C53-6D20-14127A079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562" y="685562"/>
            <a:ext cx="5486876" cy="548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4355"/>
      </p:ext>
    </p:extLst>
  </p:cSld>
  <p:clrMapOvr>
    <a:masterClrMapping/>
  </p:clrMapOvr>
  <p:transition advTm="42989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45EC9-FC02-8EA0-5A77-4C8308B4C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</p:spPr>
        <p:txBody>
          <a:bodyPr>
            <a:normAutofit/>
          </a:bodyPr>
          <a:lstStyle/>
          <a:p>
            <a:r>
              <a:rPr lang="en-GB"/>
              <a:t>Our Curriculum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3EAE45-F220-91BF-2DD0-D64ED9ED2C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36" r="-2" b="6548"/>
          <a:stretch/>
        </p:blipFill>
        <p:spPr>
          <a:xfrm>
            <a:off x="0" y="1025951"/>
            <a:ext cx="5171768" cy="5832049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1CF2C-56CF-F5B1-25ED-52668E4FF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8297" y="1590368"/>
            <a:ext cx="4013200" cy="452556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GB" sz="2400"/>
          </a:p>
          <a:p>
            <a:pPr marL="0" indent="0">
              <a:lnSpc>
                <a:spcPct val="90000"/>
              </a:lnSpc>
              <a:buNone/>
            </a:pPr>
            <a:r>
              <a:rPr lang="en-GB" sz="2400"/>
              <a:t>We care deeply about ensuring that all students experience a vibrant and fulfilling education which supports them in developing both their individual qualities and academic qualifications.  We believe this can only be achieved through a student-centred culture which is dynamic, challenging and affirming.</a:t>
            </a:r>
          </a:p>
        </p:txBody>
      </p:sp>
    </p:spTree>
    <p:extLst>
      <p:ext uri="{BB962C8B-B14F-4D97-AF65-F5344CB8AC3E}">
        <p14:creationId xmlns:p14="http://schemas.microsoft.com/office/powerpoint/2010/main" val="352605298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53" name="Rectangle 181"/>
          <p:cNvSpPr>
            <a:spLocks noChangeArrowheads="1"/>
          </p:cNvSpPr>
          <p:nvPr/>
        </p:nvSpPr>
        <p:spPr bwMode="auto">
          <a:xfrm>
            <a:off x="457200" y="275035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en-GB" sz="2800" u="sng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Year </a:t>
            </a:r>
            <a:r>
              <a:rPr lang="en-GB" sz="28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9</a:t>
            </a:r>
            <a:r>
              <a:rPr lang="en-GB" sz="2800" u="sng" dirty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 Curriculum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310145"/>
              </p:ext>
            </p:extLst>
          </p:nvPr>
        </p:nvGraphicFramePr>
        <p:xfrm>
          <a:off x="457200" y="846535"/>
          <a:ext cx="7744968" cy="5298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85241">
                  <a:extLst>
                    <a:ext uri="{9D8B030D-6E8A-4147-A177-3AD203B41FA5}">
                      <a16:colId xmlns:a16="http://schemas.microsoft.com/office/drawing/2014/main" val="2065613974"/>
                    </a:ext>
                  </a:extLst>
                </a:gridCol>
                <a:gridCol w="2059727">
                  <a:extLst>
                    <a:ext uri="{9D8B030D-6E8A-4147-A177-3AD203B41FA5}">
                      <a16:colId xmlns:a16="http://schemas.microsoft.com/office/drawing/2014/main" val="2107757223"/>
                    </a:ext>
                  </a:extLst>
                </a:gridCol>
              </a:tblGrid>
              <a:tr h="32664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English (Language and Literature) 9 sessions per fortnight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5746761"/>
                  </a:ext>
                </a:extLst>
              </a:tr>
              <a:tr h="32664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Maths 7 sessions per fortnight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461647"/>
                  </a:ext>
                </a:extLst>
              </a:tr>
              <a:tr h="596838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PE </a:t>
                      </a:r>
                      <a:r>
                        <a:rPr lang="en-GB" sz="18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(Option to study towards a Level 2 Sports Leadership)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 5 sessions per fortnight</a:t>
                      </a:r>
                      <a:endParaRPr lang="en-GB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7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975181"/>
                  </a:ext>
                </a:extLst>
              </a:tr>
              <a:tr h="326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Combined Science (trilogy) 8 sessions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Triple Science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 sessions</a:t>
                      </a:r>
                      <a:endParaRPr lang="en-GB" sz="1800" dirty="0"/>
                    </a:p>
                  </a:txBody>
                  <a:tcPr marL="76106" marR="76106" marT="38052" marB="380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0334601"/>
                  </a:ext>
                </a:extLst>
              </a:tr>
              <a:tr h="721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GCSE Preference A 6 sessions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886546"/>
                  </a:ext>
                </a:extLst>
              </a:tr>
              <a:tr h="32664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GCSE Preference  B </a:t>
                      </a:r>
                      <a:r>
                        <a:rPr lang="en-GB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sessions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2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048158"/>
                  </a:ext>
                </a:extLst>
              </a:tr>
              <a:tr h="1596138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800" dirty="0">
                          <a:effectLst/>
                        </a:rPr>
                        <a:t>GCSE Preference  C </a:t>
                      </a:r>
                      <a:r>
                        <a:rPr lang="en-GB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sessions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Triple Science (with combined Science)</a:t>
                      </a:r>
                    </a:p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sessions</a:t>
                      </a:r>
                      <a:endParaRPr lang="en-GB" sz="1800" dirty="0"/>
                    </a:p>
                    <a:p>
                      <a:pPr marL="0" marR="0" indent="0" algn="l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637291"/>
                  </a:ext>
                </a:extLst>
              </a:tr>
              <a:tr h="32827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 (non-examined) 1 session per fortnight</a:t>
                      </a:r>
                    </a:p>
                  </a:txBody>
                  <a:tcPr marL="76106" marR="76106" marT="38052" marB="380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427052"/>
                  </a:ext>
                </a:extLst>
              </a:tr>
              <a:tr h="32827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Life Skills (non-examined) 2 sessions per fortnight</a:t>
                      </a:r>
                    </a:p>
                  </a:txBody>
                  <a:tcPr marL="76106" marR="76106" marT="38052" marB="380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06" marR="76106" marT="38052" marB="38052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43409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E91E51A-CA90-423D-2624-5DF5429D29FD}"/>
              </a:ext>
            </a:extLst>
          </p:cNvPr>
          <p:cNvSpPr txBox="1"/>
          <p:nvPr/>
        </p:nvSpPr>
        <p:spPr>
          <a:xfrm>
            <a:off x="237744" y="6254554"/>
            <a:ext cx="8330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Any changes to preference subjects to made by Friday 23 October.</a:t>
            </a:r>
          </a:p>
        </p:txBody>
      </p:sp>
    </p:spTree>
    <p:extLst>
      <p:ext uri="{BB962C8B-B14F-4D97-AF65-F5344CB8AC3E}">
        <p14:creationId xmlns:p14="http://schemas.microsoft.com/office/powerpoint/2010/main" val="387433320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">
            <a:extLst>
              <a:ext uri="{FF2B5EF4-FFF2-40B4-BE49-F238E27FC236}">
                <a16:creationId xmlns:a16="http://schemas.microsoft.com/office/drawing/2014/main" id="{9FDB3ACC-E080-41B9-A318-24FC0967537B}"/>
              </a:ext>
            </a:extLst>
          </p:cNvPr>
          <p:cNvSpPr txBox="1"/>
          <p:nvPr/>
        </p:nvSpPr>
        <p:spPr>
          <a:xfrm>
            <a:off x="606648" y="805019"/>
            <a:ext cx="2743200" cy="193899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en-GB" sz="4000">
                <a:latin typeface="Times New Roman"/>
                <a:cs typeface="Times New Roman"/>
              </a:rPr>
              <a:t>A Curriculum Journey</a:t>
            </a:r>
            <a:endParaRPr lang="en-GB" sz="4000">
              <a:cs typeface="Times New Roman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68E66B-762F-AE1E-C4A0-950B7D1E11C9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3663280" y="123825"/>
            <a:ext cx="4532065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6946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BD08D5C-F4CD-67E3-115F-0FFEFF6F3AD8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rcRect l="13998" r="-112" b="325"/>
          <a:stretch>
            <a:fillRect/>
          </a:stretch>
        </p:blipFill>
        <p:spPr>
          <a:xfrm>
            <a:off x="187037" y="1620212"/>
            <a:ext cx="8955528" cy="3569105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3EE221FB-08D4-16DC-D18C-DDD47B0687AC}"/>
              </a:ext>
            </a:extLst>
          </p:cNvPr>
          <p:cNvSpPr/>
          <p:nvPr/>
        </p:nvSpPr>
        <p:spPr bwMode="auto">
          <a:xfrm>
            <a:off x="747314" y="5680502"/>
            <a:ext cx="7358426" cy="941832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89895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67A5DF-D2FC-BCBD-7F68-2B6EED7F98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750477"/>
              </p:ext>
            </p:extLst>
          </p:nvPr>
        </p:nvGraphicFramePr>
        <p:xfrm>
          <a:off x="457200" y="1483256"/>
          <a:ext cx="8229599" cy="4824175"/>
        </p:xfrm>
        <a:graphic>
          <a:graphicData uri="http://schemas.openxmlformats.org/drawingml/2006/table">
            <a:tbl>
              <a:tblPr/>
              <a:tblGrid>
                <a:gridCol w="2547981">
                  <a:extLst>
                    <a:ext uri="{9D8B030D-6E8A-4147-A177-3AD203B41FA5}">
                      <a16:colId xmlns:a16="http://schemas.microsoft.com/office/drawing/2014/main" val="301302163"/>
                    </a:ext>
                  </a:extLst>
                </a:gridCol>
                <a:gridCol w="5681618">
                  <a:extLst>
                    <a:ext uri="{9D8B030D-6E8A-4147-A177-3AD203B41FA5}">
                      <a16:colId xmlns:a16="http://schemas.microsoft.com/office/drawing/2014/main" val="1612816481"/>
                    </a:ext>
                  </a:extLst>
                </a:gridCol>
              </a:tblGrid>
              <a:tr h="1241285">
                <a:tc gridSpan="2">
                  <a:txBody>
                    <a:bodyPr/>
                    <a:lstStyle/>
                    <a:p>
                      <a:pPr marL="0" indent="0" algn="ctr" fontAlgn="auto">
                        <a:lnSpc>
                          <a:spcPct val="100260"/>
                        </a:lnSpc>
                        <a:buNone/>
                      </a:pPr>
                      <a:r>
                        <a:rPr lang="en-GB" sz="3800" b="1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  <a:p>
                      <a:pPr marL="0" indent="0" algn="ctr" fontAlgn="base">
                        <a:buNone/>
                      </a:pPr>
                      <a:r>
                        <a:rPr lang="en-GB" sz="3800" b="1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Attitudes to Learning in School</a:t>
                      </a:r>
                      <a:r>
                        <a:rPr lang="en-US" sz="3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>
                    <a:lnL w="1271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637321"/>
                  </a:ext>
                </a:extLst>
              </a:tr>
              <a:tr h="547626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2000" b="0" i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Title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F024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D02E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7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D02E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2000" b="0" i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Descriptor</a:t>
                      </a: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D02E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702D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702D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507960"/>
                  </a:ext>
                </a:extLst>
              </a:tr>
              <a:tr h="494384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Exceeding Shenley Values 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102F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F030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D02E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F030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Exemplifies kindness, respect and hard work in lessons. 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F030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502B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702D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502B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581358"/>
                  </a:ext>
                </a:extLst>
              </a:tr>
              <a:tr h="547626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20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Meeting Shenley Values 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7034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3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F030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3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20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Always demonstrates they are kind, work hard and are respectful in lessons.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3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7033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502B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7033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069467"/>
                  </a:ext>
                </a:extLst>
              </a:tr>
              <a:tr h="730168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Working Towards Meeting Shenley Values 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B034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3038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3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3038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Mostly demonstrates they are kind, work hard and are respectful in lessons. 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3038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9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7033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9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359724"/>
                  </a:ext>
                </a:extLst>
              </a:tr>
              <a:tr h="547626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Not Meeting Shenley Values 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103C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103C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3038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103C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20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Sometimes demonstrates they are kind, work hard and are respectful in lessons.  </a:t>
                      </a:r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3017" marR="73017" marT="36508" marB="36508" anchor="b">
                    <a:lnL w="12716" cap="flat" cmpd="sng" algn="ctr">
                      <a:solidFill>
                        <a:srgbClr val="103C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16" cap="flat" cmpd="sng" algn="ctr">
                      <a:solidFill>
                        <a:srgbClr val="703B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16" cap="flat" cmpd="sng" algn="ctr">
                      <a:solidFill>
                        <a:srgbClr val="9039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16" cap="flat" cmpd="sng" algn="ctr">
                      <a:solidFill>
                        <a:srgbClr val="703B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493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48202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2C0E21-C57F-AFEA-EE73-72C96D892A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1653468"/>
              </p:ext>
            </p:extLst>
          </p:nvPr>
        </p:nvGraphicFramePr>
        <p:xfrm>
          <a:off x="461962" y="1624806"/>
          <a:ext cx="8220075" cy="4707255"/>
        </p:xfrm>
        <a:graphic>
          <a:graphicData uri="http://schemas.openxmlformats.org/drawingml/2006/table">
            <a:tbl>
              <a:tblPr/>
              <a:tblGrid>
                <a:gridCol w="3143250">
                  <a:extLst>
                    <a:ext uri="{9D8B030D-6E8A-4147-A177-3AD203B41FA5}">
                      <a16:colId xmlns:a16="http://schemas.microsoft.com/office/drawing/2014/main" val="3404868553"/>
                    </a:ext>
                  </a:extLst>
                </a:gridCol>
                <a:gridCol w="5076825">
                  <a:extLst>
                    <a:ext uri="{9D8B030D-6E8A-4147-A177-3AD203B41FA5}">
                      <a16:colId xmlns:a16="http://schemas.microsoft.com/office/drawing/2014/main" val="3301903304"/>
                    </a:ext>
                  </a:extLst>
                </a:gridCol>
              </a:tblGrid>
              <a:tr h="1104900">
                <a:tc gridSpan="2">
                  <a:txBody>
                    <a:bodyPr/>
                    <a:lstStyle/>
                    <a:p>
                      <a:pPr marL="0" indent="0" algn="ctr" fontAlgn="base">
                        <a:buNone/>
                      </a:pPr>
                      <a:r>
                        <a:rPr lang="en-GB" sz="3600" b="1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Attitudes to Home Learning</a:t>
                      </a:r>
                      <a:r>
                        <a:rPr lang="en-US" sz="36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5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5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046963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800" b="0" i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Title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​​</a:t>
                      </a:r>
                      <a:endParaRPr lang="en-GB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5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800" b="0" i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Descriptor</a:t>
                      </a: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​​​</a:t>
                      </a:r>
                      <a:endParaRPr lang="en-GB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00915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Exceeding Home Learning Expectations ​​​</a:t>
                      </a:r>
                      <a:endParaRPr lang="en-GB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Always completes homework on time. Homework is of an exemplary standard. ​​​</a:t>
                      </a:r>
                      <a:endParaRPr lang="en-GB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7006159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Meeting Home Learning Expectations ​​​</a:t>
                      </a:r>
                      <a:endParaRPr lang="en-GB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Always completes homework on time. Homework is generally of a good standard. ​​​</a:t>
                      </a:r>
                      <a:endParaRPr lang="en-GB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4473173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Moving Towards Meeting Home Learning Expectations ​​​</a:t>
                      </a:r>
                      <a:endParaRPr lang="en-GB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Sometimes completes homework on time. Homework is of a variable standard for ability. ​​​</a:t>
                      </a:r>
                      <a:endParaRPr lang="en-GB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086769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Not Meeting Home Learning Expectations ​​​</a:t>
                      </a:r>
                      <a:endParaRPr lang="en-GB" sz="1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GB" sz="18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Homework is rarely or never completed.  ​​​</a:t>
                      </a:r>
                      <a:endParaRPr lang="en-GB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383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4006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932812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5057661-6713-4607-9608-58C15409B8F0}"/>
              </a:ext>
            </a:extLst>
          </p:cNvPr>
          <p:cNvSpPr txBox="1"/>
          <p:nvPr/>
        </p:nvSpPr>
        <p:spPr>
          <a:xfrm>
            <a:off x="607267" y="1350431"/>
            <a:ext cx="7731611" cy="27400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/>
              <a:t>All students are expected to do homework to develop their skills and knowledge at home independently. Homework may be to prepare for a lesson, to consolidate learning already happened in class or to collect sources. Not all homework is written; it may involve reading, watching a TV programme, individual research or revision, making a model or attending an extra-curricular club.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36ADFE-F555-DF65-3092-3EF9EF1AE4C7}"/>
              </a:ext>
            </a:extLst>
          </p:cNvPr>
          <p:cNvSpPr txBox="1"/>
          <p:nvPr/>
        </p:nvSpPr>
        <p:spPr>
          <a:xfrm>
            <a:off x="602672" y="238991"/>
            <a:ext cx="7450281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6600" b="1">
                <a:latin typeface="Times New Roman"/>
                <a:cs typeface="Times New Roman"/>
              </a:rPr>
              <a:t>Home Learning</a:t>
            </a:r>
            <a:endParaRPr lang="en-GB" sz="4800" b="1">
              <a:cs typeface="Times New Roman" pitchFamily="18" charset="0"/>
            </a:endParaRPr>
          </a:p>
        </p:txBody>
      </p:sp>
      <p:pic>
        <p:nvPicPr>
          <p:cNvPr id="3" name="Picture 2" descr="Microsoft Teams Logo or Icon. Remote working application symbol. .  Editorial logo in flat style. High resolution Ms teams logo icon.  Application for messaging, calls, file sharing 50812722 Vector Art at  Vecteezy">
            <a:extLst>
              <a:ext uri="{FF2B5EF4-FFF2-40B4-BE49-F238E27FC236}">
                <a16:creationId xmlns:a16="http://schemas.microsoft.com/office/drawing/2014/main" id="{4E225C14-8877-76B9-9825-93A26AB4F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73" y="4506761"/>
            <a:ext cx="2057401" cy="1907325"/>
          </a:xfrm>
          <a:prstGeom prst="rect">
            <a:avLst/>
          </a:prstGeom>
        </p:spPr>
      </p:pic>
      <p:pic>
        <p:nvPicPr>
          <p:cNvPr id="4" name="Picture 3" descr="📖📖Sparx Summer Reading Challenge📖📖 As a national summer ...">
            <a:extLst>
              <a:ext uri="{FF2B5EF4-FFF2-40B4-BE49-F238E27FC236}">
                <a16:creationId xmlns:a16="http://schemas.microsoft.com/office/drawing/2014/main" id="{1874EB85-A169-1510-03FD-D5BED60CC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691" y="4509654"/>
            <a:ext cx="2192482" cy="1901537"/>
          </a:xfrm>
          <a:prstGeom prst="rect">
            <a:avLst/>
          </a:prstGeom>
        </p:spPr>
      </p:pic>
      <p:pic>
        <p:nvPicPr>
          <p:cNvPr id="5" name="Picture 4" descr="SparxMaths (@SparxMaths) / X">
            <a:extLst>
              <a:ext uri="{FF2B5EF4-FFF2-40B4-BE49-F238E27FC236}">
                <a16:creationId xmlns:a16="http://schemas.microsoft.com/office/drawing/2014/main" id="{908D2996-A939-0A1B-1C07-0C451CB81E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0464" y="4503161"/>
            <a:ext cx="2105891" cy="189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05825"/>
      </p:ext>
    </p:extLst>
  </p:cSld>
  <p:clrMapOvr>
    <a:masterClrMapping/>
  </p:clrMapOvr>
  <p:transition advTm="77855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37D47-58B8-6250-8378-5A0BC69F9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426" y="217405"/>
            <a:ext cx="4205088" cy="1143000"/>
          </a:xfrm>
        </p:spPr>
        <p:txBody>
          <a:bodyPr lIns="91440" tIns="45720" rIns="91440" bIns="45720" anchor="t"/>
          <a:lstStyle/>
          <a:p>
            <a:r>
              <a:rPr lang="en-GB" dirty="0">
                <a:cs typeface="Arial"/>
              </a:rPr>
              <a:t>MS  Teams, </a:t>
            </a:r>
            <a:r>
              <a:rPr lang="en-GB" dirty="0" err="1">
                <a:cs typeface="Arial"/>
              </a:rPr>
              <a:t>Sparx</a:t>
            </a:r>
            <a:r>
              <a:rPr lang="en-GB" dirty="0">
                <a:cs typeface="Arial"/>
              </a:rPr>
              <a:t> and Seneca</a:t>
            </a:r>
            <a:endParaRPr lang="en-GB" dirty="0"/>
          </a:p>
        </p:txBody>
      </p:sp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D21A95D-9E32-DD52-4A15-EF415857AE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914" y="789972"/>
            <a:ext cx="3871057" cy="5490174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D0D5C8-5C9C-981A-94FA-D5692D000B32}"/>
              </a:ext>
            </a:extLst>
          </p:cNvPr>
          <p:cNvSpPr txBox="1"/>
          <p:nvPr/>
        </p:nvSpPr>
        <p:spPr>
          <a:xfrm>
            <a:off x="4234078" y="2473379"/>
            <a:ext cx="4618103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1800" dirty="0">
                <a:latin typeface="Times New Roman"/>
                <a:cs typeface="Times New Roman"/>
              </a:rPr>
              <a:t>Your child will have a Team page for every subject.</a:t>
            </a:r>
            <a:endParaRPr lang="en-GB" sz="1800" dirty="0">
              <a:cs typeface="Times New Roman" pitchFamily="18" charset="0"/>
            </a:endParaRPr>
          </a:p>
          <a:p>
            <a:pPr marL="342900" indent="-342900">
              <a:buFont typeface="Arial"/>
              <a:buChar char="•"/>
            </a:pPr>
            <a:r>
              <a:rPr lang="en-GB" sz="1800" dirty="0">
                <a:latin typeface="Times New Roman"/>
                <a:cs typeface="Times New Roman"/>
              </a:rPr>
              <a:t>Your child can contact their teachers through Teams.</a:t>
            </a:r>
            <a:endParaRPr lang="en-GB" sz="1800" dirty="0">
              <a:cs typeface="Times New Roman" pitchFamily="18" charset="0"/>
            </a:endParaRPr>
          </a:p>
          <a:p>
            <a:pPr marL="342900" indent="-342900">
              <a:buFont typeface="Arial"/>
              <a:buChar char="•"/>
            </a:pPr>
            <a:r>
              <a:rPr lang="en-GB" sz="1800" dirty="0">
                <a:latin typeface="Times New Roman"/>
                <a:cs typeface="Times New Roman"/>
              </a:rPr>
              <a:t>Homework will be set on Teams.</a:t>
            </a:r>
            <a:endParaRPr lang="en-GB" sz="1800" dirty="0">
              <a:cs typeface="Times New Roman" pitchFamily="18" charset="0"/>
            </a:endParaRPr>
          </a:p>
          <a:p>
            <a:pPr marL="342900" indent="-342900">
              <a:buFont typeface="Arial"/>
              <a:buChar char="•"/>
            </a:pPr>
            <a:r>
              <a:rPr lang="en-GB" sz="1800" dirty="0" err="1">
                <a:latin typeface="Times New Roman"/>
                <a:cs typeface="Times New Roman"/>
              </a:rPr>
              <a:t>Sparx</a:t>
            </a:r>
            <a:r>
              <a:rPr lang="en-GB" sz="1800" dirty="0">
                <a:latin typeface="Times New Roman"/>
                <a:cs typeface="Times New Roman"/>
              </a:rPr>
              <a:t> English and </a:t>
            </a:r>
            <a:r>
              <a:rPr lang="en-GB" sz="1800" dirty="0" err="1">
                <a:latin typeface="Times New Roman"/>
                <a:cs typeface="Times New Roman"/>
              </a:rPr>
              <a:t>Sparx</a:t>
            </a:r>
            <a:r>
              <a:rPr lang="en-GB" sz="1800" dirty="0">
                <a:latin typeface="Times New Roman"/>
                <a:cs typeface="Times New Roman"/>
              </a:rPr>
              <a:t> Maths will be emailed separately.</a:t>
            </a:r>
          </a:p>
          <a:p>
            <a:pPr marL="342900" indent="-342900">
              <a:buFont typeface="Arial"/>
              <a:buChar char="•"/>
            </a:pPr>
            <a:r>
              <a:rPr lang="en-GB" sz="1800" dirty="0">
                <a:latin typeface="Times New Roman"/>
                <a:cs typeface="Times New Roman"/>
              </a:rPr>
              <a:t>You will receive a weekly update on their assignments (homework), when they are due, if they have been submitted and if they have been returned for further work.</a:t>
            </a:r>
          </a:p>
          <a:p>
            <a:pPr marL="342900" indent="-342900">
              <a:buFont typeface="Arial"/>
              <a:buChar char="•"/>
            </a:pPr>
            <a:r>
              <a:rPr lang="en-GB" sz="1800" dirty="0">
                <a:latin typeface="Times New Roman"/>
                <a:cs typeface="Times New Roman"/>
              </a:rPr>
              <a:t>You may receive a further email from Seneca, although this will be posted on Teams.</a:t>
            </a:r>
            <a:endParaRPr lang="en-GB" sz="1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11705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864" y="1411637"/>
            <a:ext cx="901295" cy="47085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A*</a:t>
            </a:r>
          </a:p>
          <a:p>
            <a:pPr>
              <a:buNone/>
            </a:pPr>
            <a:r>
              <a:rPr lang="en-US" dirty="0"/>
              <a:t>A</a:t>
            </a:r>
          </a:p>
          <a:p>
            <a:pPr>
              <a:buNone/>
            </a:pPr>
            <a:r>
              <a:rPr lang="en-US" dirty="0"/>
              <a:t>B</a:t>
            </a:r>
          </a:p>
          <a:p>
            <a:pPr>
              <a:buNone/>
            </a:pPr>
            <a:r>
              <a:rPr lang="en-US" dirty="0"/>
              <a:t>C</a:t>
            </a:r>
          </a:p>
          <a:p>
            <a:pPr>
              <a:buNone/>
            </a:pPr>
            <a:r>
              <a:rPr lang="en-US" dirty="0"/>
              <a:t>D</a:t>
            </a:r>
          </a:p>
          <a:p>
            <a:pPr>
              <a:buNone/>
            </a:pPr>
            <a:r>
              <a:rPr lang="en-US" dirty="0"/>
              <a:t>E</a:t>
            </a:r>
          </a:p>
          <a:p>
            <a:pPr>
              <a:buNone/>
            </a:pPr>
            <a:r>
              <a:rPr lang="en-US" dirty="0"/>
              <a:t>F</a:t>
            </a:r>
          </a:p>
          <a:p>
            <a:pPr>
              <a:buNone/>
            </a:pPr>
            <a:r>
              <a:rPr lang="en-US" dirty="0"/>
              <a:t>G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754712" y="1371628"/>
            <a:ext cx="901295" cy="264512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600" dirty="0">
                <a:latin typeface="+mn-lt"/>
              </a:rPr>
              <a:t>9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600" dirty="0">
                <a:latin typeface="+mn-lt"/>
              </a:rPr>
              <a:t>8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600" dirty="0">
                <a:latin typeface="+mn-lt"/>
              </a:rPr>
              <a:t>6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600" noProof="0" dirty="0">
                <a:latin typeface="+mn-lt"/>
              </a:rPr>
              <a:t>4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14833" y="3745130"/>
            <a:ext cx="1284663" cy="207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42526" y="3891636"/>
            <a:ext cx="1284663" cy="207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2754711" y="4005148"/>
            <a:ext cx="901295" cy="2436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600" noProof="0" dirty="0">
                <a:latin typeface="+mn-lt"/>
              </a:rPr>
              <a:t>3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200" noProof="0" dirty="0">
              <a:latin typeface="+mn-lt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2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2000" noProof="0" dirty="0">
              <a:latin typeface="+mn-lt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600" noProof="0" dirty="0">
                <a:latin typeface="+mn-lt"/>
              </a:rPr>
              <a:t>1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26496" y="2531369"/>
            <a:ext cx="1284663" cy="207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242527" y="2552138"/>
            <a:ext cx="1284663" cy="207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4833" y="416273"/>
            <a:ext cx="4028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+mn-lt"/>
              </a:rPr>
              <a:t>“Old” GCSEs “New” GCSEs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FED912-5C48-F15F-1AAB-A9A60A93BD48}"/>
              </a:ext>
            </a:extLst>
          </p:cNvPr>
          <p:cNvSpPr txBox="1"/>
          <p:nvPr/>
        </p:nvSpPr>
        <p:spPr>
          <a:xfrm>
            <a:off x="4670741" y="416273"/>
            <a:ext cx="3941064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Reporting</a:t>
            </a:r>
          </a:p>
          <a:p>
            <a:endParaRPr lang="en-GB" dirty="0"/>
          </a:p>
          <a:p>
            <a:r>
              <a:rPr lang="en-GB" dirty="0"/>
              <a:t>Throughout KS4 we will be using GCSE grades or Level 2 equivalents to report progress to you.</a:t>
            </a:r>
          </a:p>
          <a:p>
            <a:endParaRPr lang="en-GB" dirty="0"/>
          </a:p>
          <a:p>
            <a:r>
              <a:rPr lang="en-GB" dirty="0"/>
              <a:t>Students will have: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WAG (working at grade)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FOG (forecast grade)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/>
              <a:t>These will be reported from PR2 onwards (10 June)</a:t>
            </a:r>
          </a:p>
          <a:p>
            <a:endParaRPr lang="en-GB" dirty="0"/>
          </a:p>
          <a:p>
            <a:r>
              <a:rPr lang="en-GB" dirty="0"/>
              <a:t>A breakdown of assessments can be viewed throughout the year on Go4Schools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180326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54FE56-C38E-1EEF-C883-6FE391C42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is revision important?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F664577-2A68-47ED-68AD-D8C409C8BC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GB"/>
              <a:t>The graph shows why revision is important.</a:t>
            </a:r>
          </a:p>
          <a:p>
            <a:r>
              <a:rPr lang="en-GB"/>
              <a:t>Building a habit of revisiting old learning is important in Year 9 as the Year 9 curriculum won’t be formally assessed until the end of Year 11.</a:t>
            </a:r>
          </a:p>
          <a:p>
            <a:r>
              <a:rPr lang="en-GB"/>
              <a:t>That’s a long time to forget all that knowledge in!</a:t>
            </a:r>
          </a:p>
        </p:txBody>
      </p:sp>
      <p:pic>
        <p:nvPicPr>
          <p:cNvPr id="6" name="Picture 2" descr="What about Spaced Practice in Primary School? - WAGOLL Teaching">
            <a:extLst>
              <a:ext uri="{FF2B5EF4-FFF2-40B4-BE49-F238E27FC236}">
                <a16:creationId xmlns:a16="http://schemas.microsoft.com/office/drawing/2014/main" id="{81123521-EA2B-74C0-4A31-AEFF9EAAE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192" y="2299795"/>
            <a:ext cx="4047535" cy="286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8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9FAE3-AC8A-AA2F-EE0F-A27BC412F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93" y="529718"/>
            <a:ext cx="8758319" cy="1325563"/>
          </a:xfrm>
        </p:spPr>
        <p:txBody>
          <a:bodyPr/>
          <a:lstStyle/>
          <a:p>
            <a:r>
              <a:rPr lang="en-GB" dirty="0"/>
              <a:t>What can I do to help my child revise?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46556-5014-BE75-55A5-17647C4E2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793" y="2226468"/>
            <a:ext cx="3175907" cy="326350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sz="1950" dirty="0"/>
              <a:t>Purchase revision guides – Y9 parents will be able to purchase revision guides </a:t>
            </a:r>
            <a:r>
              <a:rPr lang="en-GB" sz="1950"/>
              <a:t>from w/c 2 November </a:t>
            </a:r>
            <a:r>
              <a:rPr lang="en-GB" sz="1950" dirty="0"/>
              <a:t>and then on a rolling program.</a:t>
            </a:r>
            <a:endParaRPr lang="en-GB" sz="1950" dirty="0">
              <a:ea typeface="Calibri"/>
              <a:cs typeface="Calibri"/>
            </a:endParaRPr>
          </a:p>
          <a:p>
            <a:r>
              <a:rPr lang="en-GB" sz="1950" dirty="0"/>
              <a:t>Use programmes like BBC Bitesize and Seneca to ‘revisit’ learning.</a:t>
            </a:r>
            <a:endParaRPr lang="en-GB" sz="1950" dirty="0">
              <a:ea typeface="Calibri"/>
              <a:cs typeface="Calibri"/>
            </a:endParaRPr>
          </a:p>
          <a:p>
            <a:r>
              <a:rPr lang="en-GB" sz="1950" dirty="0"/>
              <a:t>Quiz your child! Test their memory!</a:t>
            </a:r>
            <a:endParaRPr lang="en-GB" sz="1950" dirty="0">
              <a:ea typeface="Calibri"/>
              <a:cs typeface="Calibri"/>
            </a:endParaRPr>
          </a:p>
          <a:p>
            <a:r>
              <a:rPr lang="en-GB" sz="1950" dirty="0"/>
              <a:t>Keep revision active.</a:t>
            </a:r>
            <a:endParaRPr lang="en-GB" sz="1950" dirty="0">
              <a:ea typeface="Calibri"/>
              <a:cs typeface="Calibri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DB9007-6669-BD6C-BB40-920384603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884" y="2411527"/>
            <a:ext cx="5570324" cy="289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67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0AE51C5-D491-3CBB-06E7-609A20A9E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713" y="2729746"/>
            <a:ext cx="3880362" cy="100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E8B5D9C6-36CF-A840-DF2B-8400210E2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 descr="A logo for a company&#10;&#10;Description automatically generated">
            <a:extLst>
              <a:ext uri="{FF2B5EF4-FFF2-40B4-BE49-F238E27FC236}">
                <a16:creationId xmlns:a16="http://schemas.microsoft.com/office/drawing/2014/main" id="{513B8923-5728-AD2F-8463-C0E6F1EDE2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472" b="6500"/>
          <a:stretch/>
        </p:blipFill>
        <p:spPr>
          <a:xfrm>
            <a:off x="7204145" y="3784201"/>
            <a:ext cx="1924246" cy="1400862"/>
          </a:xfrm>
          <a:prstGeom prst="rect">
            <a:avLst/>
          </a:prstGeom>
        </p:spPr>
      </p:pic>
      <p:pic>
        <p:nvPicPr>
          <p:cNvPr id="16" name="Picture 15" descr="A black and blue text on a black background&#10;&#10;Description automatically generated">
            <a:extLst>
              <a:ext uri="{FF2B5EF4-FFF2-40B4-BE49-F238E27FC236}">
                <a16:creationId xmlns:a16="http://schemas.microsoft.com/office/drawing/2014/main" id="{6C1D2F6C-9160-02D6-4A4D-51CC9F20E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111" y="4581525"/>
            <a:ext cx="5000625" cy="22764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37A85D-E451-2102-C05C-573AA5B8C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03" y="0"/>
            <a:ext cx="8922845" cy="24250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BF42C2-0103-57DC-2869-DCCFCD8BF5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2557860"/>
            <a:ext cx="3934575" cy="385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8769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3DA8C-64D0-72E3-4396-17264F5E3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3200" cy="4525566"/>
          </a:xfrm>
        </p:spPr>
        <p:txBody>
          <a:bodyPr lIns="91440" tIns="45720" rIns="91440" bIns="45720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Core Learning – 80% of attitude to learning need to be at </a:t>
            </a:r>
            <a:r>
              <a:rPr lang="en-GB" sz="2400" dirty="0"/>
              <a:t>Meeting or Exceeding Shenley Expectations​</a:t>
            </a:r>
            <a:r>
              <a:rPr lang="en-US" sz="2400" dirty="0"/>
              <a:t>. 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Project Based Learning – 1 Ambition Project completed as part of the form time program and through TEAMs.  Presentations will be voice recorded and presented to form groups. 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</p:txBody>
      </p:sp>
      <p:pic>
        <p:nvPicPr>
          <p:cNvPr id="2" name="Picture 1" descr="A diagram of a school project&#10;&#10;Description automatically generated">
            <a:extLst>
              <a:ext uri="{FF2B5EF4-FFF2-40B4-BE49-F238E27FC236}">
                <a16:creationId xmlns:a16="http://schemas.microsoft.com/office/drawing/2014/main" id="{5A4ADB4F-06E4-F65A-36B1-8A59319AB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0" y="2047010"/>
            <a:ext cx="4013200" cy="36319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525080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7AA764-2B1F-79A3-DC74-F09BF39E6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101277"/>
            <a:ext cx="3276452" cy="1467631"/>
          </a:xfrm>
        </p:spPr>
        <p:txBody>
          <a:bodyPr anchor="b">
            <a:normAutofit/>
          </a:bodyPr>
          <a:lstStyle/>
          <a:p>
            <a:r>
              <a:rPr lang="en-GB" sz="4050"/>
              <a:t>Personal Development</a:t>
            </a:r>
          </a:p>
        </p:txBody>
      </p:sp>
      <p:sp>
        <p:nvSpPr>
          <p:cNvPr id="205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797496"/>
            <a:ext cx="2606040" cy="13716"/>
          </a:xfrm>
          <a:custGeom>
            <a:avLst/>
            <a:gdLst>
              <a:gd name="csX0" fmla="*/ 0 w 2606040"/>
              <a:gd name="csY0" fmla="*/ 0 h 13716"/>
              <a:gd name="csX1" fmla="*/ 625450 w 2606040"/>
              <a:gd name="csY1" fmla="*/ 0 h 13716"/>
              <a:gd name="csX2" fmla="*/ 1224839 w 2606040"/>
              <a:gd name="csY2" fmla="*/ 0 h 13716"/>
              <a:gd name="csX3" fmla="*/ 1824228 w 2606040"/>
              <a:gd name="csY3" fmla="*/ 0 h 13716"/>
              <a:gd name="csX4" fmla="*/ 2606040 w 2606040"/>
              <a:gd name="csY4" fmla="*/ 0 h 13716"/>
              <a:gd name="csX5" fmla="*/ 2606040 w 2606040"/>
              <a:gd name="csY5" fmla="*/ 13716 h 13716"/>
              <a:gd name="csX6" fmla="*/ 1902409 w 2606040"/>
              <a:gd name="csY6" fmla="*/ 13716 h 13716"/>
              <a:gd name="csX7" fmla="*/ 1276960 w 2606040"/>
              <a:gd name="csY7" fmla="*/ 13716 h 13716"/>
              <a:gd name="csX8" fmla="*/ 677570 w 2606040"/>
              <a:gd name="csY8" fmla="*/ 13716 h 13716"/>
              <a:gd name="csX9" fmla="*/ 0 w 2606040"/>
              <a:gd name="csY9" fmla="*/ 13716 h 13716"/>
              <a:gd name="csX10" fmla="*/ 0 w 2606040"/>
              <a:gd name="csY10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690" y="5728"/>
                  <a:pt x="2605650" y="7624"/>
                  <a:pt x="2606040" y="13716"/>
                </a:cubicBezTo>
                <a:cubicBezTo>
                  <a:pt x="2256758" y="26838"/>
                  <a:pt x="2173673" y="-17450"/>
                  <a:pt x="1902409" y="13716"/>
                </a:cubicBezTo>
                <a:cubicBezTo>
                  <a:pt x="1631145" y="44882"/>
                  <a:pt x="1461378" y="894"/>
                  <a:pt x="1276960" y="13716"/>
                </a:cubicBezTo>
                <a:cubicBezTo>
                  <a:pt x="1092542" y="26538"/>
                  <a:pt x="890442" y="8641"/>
                  <a:pt x="677570" y="13716"/>
                </a:cubicBezTo>
                <a:cubicBezTo>
                  <a:pt x="464698" y="18792"/>
                  <a:pt x="187648" y="31265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6569" y="5071"/>
                  <a:pt x="2606315" y="7437"/>
                  <a:pt x="2606040" y="13716"/>
                </a:cubicBezTo>
                <a:cubicBezTo>
                  <a:pt x="2393024" y="-2332"/>
                  <a:pt x="2191161" y="34687"/>
                  <a:pt x="1980590" y="13716"/>
                </a:cubicBezTo>
                <a:cubicBezTo>
                  <a:pt x="1770019" y="-7255"/>
                  <a:pt x="1476440" y="31542"/>
                  <a:pt x="1276960" y="13716"/>
                </a:cubicBezTo>
                <a:cubicBezTo>
                  <a:pt x="1077480" y="-4110"/>
                  <a:pt x="880988" y="37553"/>
                  <a:pt x="651510" y="13716"/>
                </a:cubicBezTo>
                <a:cubicBezTo>
                  <a:pt x="422032" y="-10121"/>
                  <a:pt x="130744" y="-6519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D3DED8C6-EF8D-F34C-5A3A-7573B4087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13" y="3011924"/>
            <a:ext cx="3795819" cy="2490501"/>
          </a:xfrm>
        </p:spPr>
        <p:txBody>
          <a:bodyPr>
            <a:normAutofit/>
          </a:bodyPr>
          <a:lstStyle/>
          <a:p>
            <a:r>
              <a:rPr lang="en-US" sz="1800" dirty="0"/>
              <a:t>Physical Health and Wellbeing</a:t>
            </a:r>
          </a:p>
          <a:p>
            <a:r>
              <a:rPr lang="en-US" sz="1800" dirty="0"/>
              <a:t>Careers and Skills Development</a:t>
            </a:r>
          </a:p>
          <a:p>
            <a:r>
              <a:rPr lang="en-US" sz="1800" dirty="0"/>
              <a:t>Contribution and Community</a:t>
            </a:r>
          </a:p>
          <a:p>
            <a:r>
              <a:rPr lang="en-US" sz="1800" dirty="0"/>
              <a:t>Creative and Cultural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25C674-2525-B76E-E723-239278249C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53" r="1425"/>
          <a:stretch/>
        </p:blipFill>
        <p:spPr>
          <a:xfrm>
            <a:off x="4169445" y="65314"/>
            <a:ext cx="4868419" cy="6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59292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A77F54-1859-9D49-9CCA-9F2E6D42EF85}"/>
              </a:ext>
            </a:extLst>
          </p:cNvPr>
          <p:cNvSpPr txBox="1"/>
          <p:nvPr/>
        </p:nvSpPr>
        <p:spPr>
          <a:xfrm>
            <a:off x="1619672" y="116632"/>
            <a:ext cx="6120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Extra Curricular Clubs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A3017-247D-24C4-EB86-F145612CE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"/>
            <a:ext cx="9144000" cy="628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85019"/>
      </p:ext>
    </p:extLst>
  </p:cSld>
  <p:clrMapOvr>
    <a:masterClrMapping/>
  </p:clrMapOvr>
  <p:transition advTm="68192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99386-4D63-9F6C-4BD7-FA5D67F1A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cs typeface="Arial"/>
              </a:rPr>
              <a:t>Negative Points (N Codes)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855A30-3EE9-76C3-CE46-6A55F73C469C}"/>
              </a:ext>
            </a:extLst>
          </p:cNvPr>
          <p:cNvGraphicFramePr>
            <a:graphicFrameLocks noGrp="1"/>
          </p:cNvGraphicFramePr>
          <p:nvPr/>
        </p:nvGraphicFramePr>
        <p:xfrm>
          <a:off x="85725" y="1323975"/>
          <a:ext cx="9028950" cy="4349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4475">
                  <a:extLst>
                    <a:ext uri="{9D8B030D-6E8A-4147-A177-3AD203B41FA5}">
                      <a16:colId xmlns:a16="http://schemas.microsoft.com/office/drawing/2014/main" val="435789412"/>
                    </a:ext>
                  </a:extLst>
                </a:gridCol>
                <a:gridCol w="4514475">
                  <a:extLst>
                    <a:ext uri="{9D8B030D-6E8A-4147-A177-3AD203B41FA5}">
                      <a16:colId xmlns:a16="http://schemas.microsoft.com/office/drawing/2014/main" val="1105297568"/>
                    </a:ext>
                  </a:extLst>
                </a:gridCol>
              </a:tblGrid>
              <a:tr h="1049372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2"/>
                          </a:solidFill>
                        </a:rPr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Usually a verbal warning, 1 negative mark on Arbor, discussion with the member of staff.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516972"/>
                  </a:ext>
                </a:extLst>
              </a:tr>
              <a:tr h="1684283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/>
                        <a:t>N2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Not following instructions or another warning will result in a lesson removal a same day after school reflection. 2 Negative points on Arbor.</a:t>
                      </a:r>
                    </a:p>
                    <a:p>
                      <a:pPr lvl="0">
                        <a:buNone/>
                      </a:pP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64670"/>
                  </a:ext>
                </a:extLst>
              </a:tr>
              <a:tr h="1049372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/>
                        <a:t>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X1 – Extreme behaviour – your child's year leader, pastoral leader or a member of SLT will contact you and may be that an issue is being investigated.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09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32233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4447-EA05-98AC-36B8-988AD4AAE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1897" y="121350"/>
            <a:ext cx="8229600" cy="1143000"/>
          </a:xfrm>
        </p:spPr>
        <p:txBody>
          <a:bodyPr/>
          <a:lstStyle/>
          <a:p>
            <a:r>
              <a:rPr lang="en-GB" sz="3600"/>
              <a:t>Positive Points and Behaviour Points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810D75-1C21-BD90-FC84-56D3CD0F4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04" y="682822"/>
            <a:ext cx="6079782" cy="13398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0A831B-A82E-87FC-8000-D89F09443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04" y="2022679"/>
            <a:ext cx="8047703" cy="458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4379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77C8E-4398-7201-F5A3-64D61A5C0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DD29A-961F-668B-0FB2-8361146E6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5A5871-CDA3-1D60-EDD4-3ED815A00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48628"/>
            <a:ext cx="8494776" cy="540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5430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26197D-FE90-4037-6A2A-8A4BF479065B}"/>
              </a:ext>
            </a:extLst>
          </p:cNvPr>
          <p:cNvGraphicFramePr>
            <a:graphicFrameLocks noGrp="1"/>
          </p:cNvGraphicFramePr>
          <p:nvPr/>
        </p:nvGraphicFramePr>
        <p:xfrm>
          <a:off x="217713" y="221343"/>
          <a:ext cx="6844394" cy="2119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4394">
                  <a:extLst>
                    <a:ext uri="{9D8B030D-6E8A-4147-A177-3AD203B41FA5}">
                      <a16:colId xmlns:a16="http://schemas.microsoft.com/office/drawing/2014/main" val="1467269853"/>
                    </a:ext>
                  </a:extLst>
                </a:gridCol>
              </a:tblGrid>
              <a:tr h="54564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Termly Lottery</a:t>
                      </a:r>
                    </a:p>
                  </a:txBody>
                  <a:tcPr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080428"/>
                  </a:ext>
                </a:extLst>
              </a:tr>
              <a:tr h="390514">
                <a:tc>
                  <a:txBody>
                    <a:bodyPr/>
                    <a:lstStyle/>
                    <a:p>
                      <a:r>
                        <a:rPr lang="en-GB" dirty="0"/>
                        <a:t>Students in the top 50 Positive Points</a:t>
                      </a:r>
                    </a:p>
                  </a:txBody>
                  <a:tcPr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194477"/>
                  </a:ext>
                </a:extLst>
              </a:tr>
              <a:tr h="401873">
                <a:tc>
                  <a:txBody>
                    <a:bodyPr/>
                    <a:lstStyle/>
                    <a:p>
                      <a:r>
                        <a:rPr lang="en-GB" dirty="0"/>
                        <a:t>All students whose attitudes are 80% or over across all subjects</a:t>
                      </a:r>
                    </a:p>
                  </a:txBody>
                  <a:tcPr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022095"/>
                  </a:ext>
                </a:extLst>
              </a:tr>
              <a:tr h="390514">
                <a:tc>
                  <a:txBody>
                    <a:bodyPr/>
                    <a:lstStyle/>
                    <a:p>
                      <a:r>
                        <a:rPr lang="en-GB" dirty="0"/>
                        <a:t>Students with 0 negative points</a:t>
                      </a:r>
                    </a:p>
                  </a:txBody>
                  <a:tcPr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829644"/>
                  </a:ext>
                </a:extLst>
              </a:tr>
              <a:tr h="390514">
                <a:tc>
                  <a:txBody>
                    <a:bodyPr/>
                    <a:lstStyle/>
                    <a:p>
                      <a:r>
                        <a:rPr lang="en-GB" dirty="0"/>
                        <a:t>End of year only – all students with 100% attendance</a:t>
                      </a:r>
                    </a:p>
                  </a:txBody>
                  <a:tcPr>
                    <a:solidFill>
                      <a:srgbClr val="FF8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121325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790AC3C-3401-8AD4-714A-0AA3E4E75350}"/>
              </a:ext>
            </a:extLst>
          </p:cNvPr>
          <p:cNvGraphicFramePr>
            <a:graphicFrameLocks noGrp="1"/>
          </p:cNvGraphicFramePr>
          <p:nvPr/>
        </p:nvGraphicFramePr>
        <p:xfrm>
          <a:off x="2019300" y="2581275"/>
          <a:ext cx="6724017" cy="2040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1339">
                  <a:extLst>
                    <a:ext uri="{9D8B030D-6E8A-4147-A177-3AD203B41FA5}">
                      <a16:colId xmlns:a16="http://schemas.microsoft.com/office/drawing/2014/main" val="2987340974"/>
                    </a:ext>
                  </a:extLst>
                </a:gridCol>
                <a:gridCol w="2241339">
                  <a:extLst>
                    <a:ext uri="{9D8B030D-6E8A-4147-A177-3AD203B41FA5}">
                      <a16:colId xmlns:a16="http://schemas.microsoft.com/office/drawing/2014/main" val="378782498"/>
                    </a:ext>
                  </a:extLst>
                </a:gridCol>
                <a:gridCol w="2241339">
                  <a:extLst>
                    <a:ext uri="{9D8B030D-6E8A-4147-A177-3AD203B41FA5}">
                      <a16:colId xmlns:a16="http://schemas.microsoft.com/office/drawing/2014/main" val="1964985168"/>
                    </a:ext>
                  </a:extLst>
                </a:gridCol>
              </a:tblGrid>
              <a:tr h="370839"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800" dirty="0"/>
                        <a:t>Termly Activities</a:t>
                      </a:r>
                      <a:endParaRPr lang="en-US" sz="28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8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Autumn Term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Spring Term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Summer Term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42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In House Rocking Reindeer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lvl="0">
                        <a:buNone/>
                      </a:pPr>
                      <a:endParaRPr lang="en-GB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In-House Cinema</a:t>
                      </a:r>
                      <a:endParaRPr lang="en-GB" sz="1600" b="0" i="0" u="none" strike="noStrike" noProof="0" dirty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lvl="0">
                        <a:buNone/>
                      </a:pPr>
                      <a:endParaRPr lang="en-GB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Inflatables Day</a:t>
                      </a:r>
                    </a:p>
                    <a:p>
                      <a:pPr marL="0" marR="0" lvl="0" indent="0"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Theme Park (for following September) </a:t>
                      </a:r>
                    </a:p>
                    <a:p>
                      <a:pPr lvl="0">
                        <a:buNone/>
                      </a:pPr>
                      <a:endParaRPr lang="en-GB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283594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8B9BE69-FB9F-9C8D-1E77-CEAC0E5135DE}"/>
              </a:ext>
            </a:extLst>
          </p:cNvPr>
          <p:cNvGraphicFramePr>
            <a:graphicFrameLocks noGrp="1"/>
          </p:cNvGraphicFramePr>
          <p:nvPr/>
        </p:nvGraphicFramePr>
        <p:xfrm>
          <a:off x="106680" y="4827651"/>
          <a:ext cx="7959904" cy="1703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9904">
                  <a:extLst>
                    <a:ext uri="{9D8B030D-6E8A-4147-A177-3AD203B41FA5}">
                      <a16:colId xmlns:a16="http://schemas.microsoft.com/office/drawing/2014/main" val="2160909576"/>
                    </a:ext>
                  </a:extLst>
                </a:gridCol>
              </a:tblGrid>
              <a:tr h="395026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Additional Rewards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098679"/>
                  </a:ext>
                </a:extLst>
              </a:tr>
              <a:tr h="395026">
                <a:tc>
                  <a:txBody>
                    <a:bodyPr/>
                    <a:lstStyle/>
                    <a:p>
                      <a:r>
                        <a:rPr lang="en-GB" dirty="0"/>
                        <a:t>Leadership Breakfasts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514272"/>
                  </a:ext>
                </a:extLst>
              </a:tr>
              <a:tr h="395026">
                <a:tc>
                  <a:txBody>
                    <a:bodyPr/>
                    <a:lstStyle/>
                    <a:p>
                      <a:r>
                        <a:rPr lang="en-GB" dirty="0"/>
                        <a:t>Celebration 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462269"/>
                  </a:ext>
                </a:extLst>
              </a:tr>
              <a:tr h="39502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XP Prizes – E.g. Amazon Vouchers, Skip the Queue Passes, Stationary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873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56971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al 48"/>
          <p:cNvSpPr/>
          <p:nvPr/>
        </p:nvSpPr>
        <p:spPr>
          <a:xfrm>
            <a:off x="5508104" y="3356992"/>
            <a:ext cx="1584176" cy="151216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accent2">
                    <a:lumMod val="50000"/>
                  </a:schemeClr>
                </a:solidFill>
              </a:rPr>
              <a:t>STUDENT</a:t>
            </a:r>
          </a:p>
        </p:txBody>
      </p:sp>
      <p:grpSp>
        <p:nvGrpSpPr>
          <p:cNvPr id="2" name="Group 42"/>
          <p:cNvGrpSpPr/>
          <p:nvPr/>
        </p:nvGrpSpPr>
        <p:grpSpPr>
          <a:xfrm rot="18787309">
            <a:off x="4675281" y="4153391"/>
            <a:ext cx="3379064" cy="1747990"/>
            <a:chOff x="3861716" y="3872533"/>
            <a:chExt cx="3379064" cy="1747990"/>
          </a:xfrm>
        </p:grpSpPr>
        <p:sp>
          <p:nvSpPr>
            <p:cNvPr id="51" name="Oval 50"/>
            <p:cNvSpPr/>
            <p:nvPr/>
          </p:nvSpPr>
          <p:spPr>
            <a:xfrm rot="19285828">
              <a:off x="3861716" y="3872533"/>
              <a:ext cx="3379064" cy="1629924"/>
            </a:xfrm>
            <a:prstGeom prst="ellipse">
              <a:avLst/>
            </a:prstGeom>
            <a:solidFill>
              <a:srgbClr val="FFFF00">
                <a:alpha val="30000"/>
              </a:srgb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2812691">
              <a:off x="4600365" y="4734608"/>
              <a:ext cx="10639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/>
                <a:t>Student </a:t>
              </a:r>
            </a:p>
            <a:p>
              <a:pPr algn="ctr"/>
              <a:r>
                <a:rPr lang="en-GB" sz="2000"/>
                <a:t>Services</a:t>
              </a:r>
            </a:p>
          </p:txBody>
        </p:sp>
      </p:grpSp>
      <p:pic>
        <p:nvPicPr>
          <p:cNvPr id="17" name="Picture 2" descr="http://eyeoneducation.com/Portals/0/Images/Blog/five_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09120"/>
            <a:ext cx="1979712" cy="2332721"/>
          </a:xfrm>
          <a:prstGeom prst="rect">
            <a:avLst/>
          </a:prstGeom>
          <a:noFill/>
        </p:spPr>
      </p:pic>
      <p:grpSp>
        <p:nvGrpSpPr>
          <p:cNvPr id="3" name="Group 35"/>
          <p:cNvGrpSpPr/>
          <p:nvPr/>
        </p:nvGrpSpPr>
        <p:grpSpPr>
          <a:xfrm>
            <a:off x="-36512" y="0"/>
            <a:ext cx="7704856" cy="1340768"/>
            <a:chOff x="-36512" y="0"/>
            <a:chExt cx="9180512" cy="1988840"/>
          </a:xfrm>
        </p:grpSpPr>
        <p:grpSp>
          <p:nvGrpSpPr>
            <p:cNvPr id="4" name="Group 24"/>
            <p:cNvGrpSpPr/>
            <p:nvPr/>
          </p:nvGrpSpPr>
          <p:grpSpPr>
            <a:xfrm>
              <a:off x="-36512" y="0"/>
              <a:ext cx="9180512" cy="1728192"/>
              <a:chOff x="-36512" y="-27384"/>
              <a:chExt cx="9180512" cy="172819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-36512" y="-27384"/>
                <a:ext cx="9180512" cy="288032"/>
              </a:xfrm>
              <a:prstGeom prst="rect">
                <a:avLst/>
              </a:prstGeom>
              <a:solidFill>
                <a:srgbClr val="FF0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-36512" y="260648"/>
                <a:ext cx="8280920" cy="288032"/>
              </a:xfrm>
              <a:prstGeom prst="rect">
                <a:avLst/>
              </a:prstGeom>
              <a:solidFill>
                <a:srgbClr val="7030A0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-36512" y="548680"/>
                <a:ext cx="7560840" cy="288032"/>
              </a:xfrm>
              <a:prstGeom prst="rect">
                <a:avLst/>
              </a:prstGeom>
              <a:solidFill>
                <a:srgbClr val="00B0F0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-36512" y="836712"/>
                <a:ext cx="6840760" cy="288032"/>
              </a:xfrm>
              <a:prstGeom prst="rect">
                <a:avLst/>
              </a:prstGeom>
              <a:solidFill>
                <a:srgbClr val="00B050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-36512" y="1124744"/>
                <a:ext cx="6048672" cy="288032"/>
              </a:xfrm>
              <a:prstGeom prst="rect">
                <a:avLst/>
              </a:prstGeom>
              <a:solidFill>
                <a:srgbClr val="FFFF00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-36512" y="1412776"/>
                <a:ext cx="5328592" cy="288032"/>
              </a:xfrm>
              <a:prstGeom prst="rect">
                <a:avLst/>
              </a:prstGeom>
              <a:solidFill>
                <a:srgbClr val="FFC000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8" name="Rectangle 47"/>
            <p:cNvSpPr/>
            <p:nvPr/>
          </p:nvSpPr>
          <p:spPr>
            <a:xfrm>
              <a:off x="-36512" y="1700808"/>
              <a:ext cx="4752528" cy="288032"/>
            </a:xfrm>
            <a:prstGeom prst="rect">
              <a:avLst/>
            </a:prstGeom>
            <a:solidFill>
              <a:srgbClr val="0070C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0" y="2132856"/>
            <a:ext cx="3779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/>
              <a:t>We want our students to be at the centre and have the support and guidance of staff and peers to achieve</a:t>
            </a:r>
          </a:p>
        </p:txBody>
      </p:sp>
      <p:grpSp>
        <p:nvGrpSpPr>
          <p:cNvPr id="5" name="Group 38"/>
          <p:cNvGrpSpPr/>
          <p:nvPr/>
        </p:nvGrpSpPr>
        <p:grpSpPr>
          <a:xfrm>
            <a:off x="6300192" y="1412776"/>
            <a:ext cx="2371595" cy="3379064"/>
            <a:chOff x="6224469" y="1587461"/>
            <a:chExt cx="2371595" cy="3379064"/>
          </a:xfrm>
        </p:grpSpPr>
        <p:sp>
          <p:nvSpPr>
            <p:cNvPr id="50" name="Oval 49"/>
            <p:cNvSpPr/>
            <p:nvPr/>
          </p:nvSpPr>
          <p:spPr>
            <a:xfrm rot="18775289">
              <a:off x="5349899" y="2462031"/>
              <a:ext cx="3379064" cy="1629924"/>
            </a:xfrm>
            <a:prstGeom prst="ellipse">
              <a:avLst/>
            </a:prstGeom>
            <a:solidFill>
              <a:srgbClr val="00B050">
                <a:alpha val="30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804248" y="2204864"/>
              <a:ext cx="17918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/>
                <a:t>Parents</a:t>
              </a:r>
            </a:p>
          </p:txBody>
        </p:sp>
      </p:grpSp>
      <p:grpSp>
        <p:nvGrpSpPr>
          <p:cNvPr id="6" name="Group 40"/>
          <p:cNvGrpSpPr/>
          <p:nvPr/>
        </p:nvGrpSpPr>
        <p:grpSpPr>
          <a:xfrm rot="258253">
            <a:off x="5280220" y="4136587"/>
            <a:ext cx="3562871" cy="1544197"/>
            <a:chOff x="4195406" y="4828652"/>
            <a:chExt cx="2988647" cy="1318585"/>
          </a:xfrm>
        </p:grpSpPr>
        <p:sp>
          <p:nvSpPr>
            <p:cNvPr id="56" name="Oval 55"/>
            <p:cNvSpPr/>
            <p:nvPr/>
          </p:nvSpPr>
          <p:spPr>
            <a:xfrm rot="2651192">
              <a:off x="4195406" y="4828652"/>
              <a:ext cx="2988647" cy="1318585"/>
            </a:xfrm>
            <a:prstGeom prst="ellipse">
              <a:avLst/>
            </a:prstGeom>
            <a:solidFill>
              <a:srgbClr val="FF3399">
                <a:alpha val="29804"/>
              </a:srgbClr>
            </a:solidFill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/>
            <p:cNvSpPr txBox="1"/>
            <p:nvPr/>
          </p:nvSpPr>
          <p:spPr>
            <a:xfrm rot="2272859">
              <a:off x="5184320" y="5539364"/>
              <a:ext cx="1833698" cy="604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/>
                <a:t> Progress Leaders</a:t>
              </a:r>
            </a:p>
            <a:p>
              <a:pPr algn="ctr"/>
              <a:r>
                <a:rPr lang="en-GB" sz="2000"/>
                <a:t>and Year Leaders</a:t>
              </a:r>
            </a:p>
          </p:txBody>
        </p:sp>
      </p:grpSp>
      <p:grpSp>
        <p:nvGrpSpPr>
          <p:cNvPr id="7" name="Group 39"/>
          <p:cNvGrpSpPr/>
          <p:nvPr/>
        </p:nvGrpSpPr>
        <p:grpSpPr>
          <a:xfrm rot="21089093">
            <a:off x="5683654" y="3362079"/>
            <a:ext cx="3107896" cy="1629924"/>
            <a:chOff x="5721718" y="3309734"/>
            <a:chExt cx="3107896" cy="1629924"/>
          </a:xfrm>
        </p:grpSpPr>
        <p:sp>
          <p:nvSpPr>
            <p:cNvPr id="31" name="Oval 30"/>
            <p:cNvSpPr/>
            <p:nvPr/>
          </p:nvSpPr>
          <p:spPr>
            <a:xfrm rot="385484">
              <a:off x="5721718" y="3309734"/>
              <a:ext cx="3107896" cy="1629924"/>
            </a:xfrm>
            <a:prstGeom prst="ellipse">
              <a:avLst/>
            </a:prstGeom>
            <a:solidFill>
              <a:srgbClr val="7030A0">
                <a:alpha val="30000"/>
              </a:srgbClr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/>
            <p:cNvSpPr txBox="1"/>
            <p:nvPr/>
          </p:nvSpPr>
          <p:spPr>
            <a:xfrm rot="510907">
              <a:off x="7524829" y="3828895"/>
              <a:ext cx="11546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/>
                <a:t>Subject </a:t>
              </a:r>
            </a:p>
            <a:p>
              <a:pPr algn="ctr"/>
              <a:r>
                <a:rPr lang="en-GB" sz="2000"/>
                <a:t>Teachers </a:t>
              </a:r>
            </a:p>
          </p:txBody>
        </p:sp>
      </p:grpSp>
      <p:sp>
        <p:nvSpPr>
          <p:cNvPr id="28" name="Title 1"/>
          <p:cNvSpPr txBox="1">
            <a:spLocks/>
          </p:cNvSpPr>
          <p:nvPr/>
        </p:nvSpPr>
        <p:spPr>
          <a:xfrm>
            <a:off x="158824" y="125760"/>
            <a:ext cx="585333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>
                <a:latin typeface="Cooper Black" pitchFamily="18" charset="0"/>
                <a:ea typeface="+mj-ea"/>
                <a:cs typeface="+mj-cs"/>
              </a:rPr>
              <a:t>Support Structure</a:t>
            </a:r>
            <a:endParaRPr kumimoji="0" lang="en-GB" sz="4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oper Black" pitchFamily="18" charset="0"/>
              <a:ea typeface="+mj-ea"/>
              <a:cs typeface="+mj-cs"/>
            </a:endParaRPr>
          </a:p>
        </p:txBody>
      </p:sp>
      <p:grpSp>
        <p:nvGrpSpPr>
          <p:cNvPr id="8" name="Group 42"/>
          <p:cNvGrpSpPr/>
          <p:nvPr/>
        </p:nvGrpSpPr>
        <p:grpSpPr>
          <a:xfrm>
            <a:off x="3347864" y="3284984"/>
            <a:ext cx="3546129" cy="1470939"/>
            <a:chOff x="3484623" y="3311438"/>
            <a:chExt cx="3546129" cy="1470939"/>
          </a:xfrm>
        </p:grpSpPr>
        <p:sp>
          <p:nvSpPr>
            <p:cNvPr id="41" name="Oval 40"/>
            <p:cNvSpPr/>
            <p:nvPr/>
          </p:nvSpPr>
          <p:spPr>
            <a:xfrm rot="10978145">
              <a:off x="3484623" y="3311438"/>
              <a:ext cx="3546129" cy="1470939"/>
            </a:xfrm>
            <a:prstGeom prst="ellipse">
              <a:avLst/>
            </a:prstGeom>
            <a:solidFill>
              <a:srgbClr val="92D050">
                <a:alpha val="30000"/>
              </a:srgbClr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51920" y="3815369"/>
              <a:ext cx="851515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2000">
                  <a:latin typeface="Times New Roman"/>
                  <a:cs typeface="Times New Roman"/>
                </a:rPr>
                <a:t>EAL</a:t>
              </a:r>
            </a:p>
          </p:txBody>
        </p:sp>
      </p:grpSp>
      <p:grpSp>
        <p:nvGrpSpPr>
          <p:cNvPr id="9" name="Group 36"/>
          <p:cNvGrpSpPr/>
          <p:nvPr/>
        </p:nvGrpSpPr>
        <p:grpSpPr>
          <a:xfrm>
            <a:off x="5508104" y="1268760"/>
            <a:ext cx="1629924" cy="3379064"/>
            <a:chOff x="5493432" y="1238096"/>
            <a:chExt cx="1629924" cy="3379064"/>
          </a:xfrm>
        </p:grpSpPr>
        <p:sp>
          <p:nvSpPr>
            <p:cNvPr id="53" name="Oval 52"/>
            <p:cNvSpPr/>
            <p:nvPr/>
          </p:nvSpPr>
          <p:spPr>
            <a:xfrm rot="5400000">
              <a:off x="4618862" y="2112666"/>
              <a:ext cx="3379064" cy="1629924"/>
            </a:xfrm>
            <a:prstGeom prst="ellipse">
              <a:avLst/>
            </a:prstGeom>
            <a:solidFill>
              <a:srgbClr val="FFC000">
                <a:alpha val="30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2800">
                <a:solidFill>
                  <a:schemeClr val="tx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680316" y="1846098"/>
              <a:ext cx="13393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/>
                <a:t>Form Tutor</a:t>
              </a:r>
            </a:p>
          </p:txBody>
        </p:sp>
      </p:grpSp>
      <p:grpSp>
        <p:nvGrpSpPr>
          <p:cNvPr id="10" name="Group 38"/>
          <p:cNvGrpSpPr/>
          <p:nvPr/>
        </p:nvGrpSpPr>
        <p:grpSpPr>
          <a:xfrm>
            <a:off x="4499992" y="3212976"/>
            <a:ext cx="1944216" cy="3379064"/>
            <a:chOff x="4499992" y="3112058"/>
            <a:chExt cx="1944216" cy="3379064"/>
          </a:xfrm>
        </p:grpSpPr>
        <p:sp>
          <p:nvSpPr>
            <p:cNvPr id="34" name="Oval 33"/>
            <p:cNvSpPr/>
            <p:nvPr/>
          </p:nvSpPr>
          <p:spPr>
            <a:xfrm rot="18753001">
              <a:off x="3875881" y="3986628"/>
              <a:ext cx="3379064" cy="1629924"/>
            </a:xfrm>
            <a:prstGeom prst="ellipse">
              <a:avLst/>
            </a:prstGeom>
            <a:solidFill>
              <a:srgbClr val="002060">
                <a:alpha val="30000"/>
              </a:srgb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99992" y="4881354"/>
              <a:ext cx="19442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/>
                <a:t>Extended </a:t>
              </a:r>
            </a:p>
            <a:p>
              <a:r>
                <a:rPr lang="en-GB" sz="2000"/>
                <a:t>Learning</a:t>
              </a:r>
            </a:p>
          </p:txBody>
        </p:sp>
      </p:grpSp>
      <p:grpSp>
        <p:nvGrpSpPr>
          <p:cNvPr id="11" name="Group 43"/>
          <p:cNvGrpSpPr/>
          <p:nvPr/>
        </p:nvGrpSpPr>
        <p:grpSpPr>
          <a:xfrm>
            <a:off x="4283968" y="1412776"/>
            <a:ext cx="1770863" cy="3546129"/>
            <a:chOff x="4427984" y="1537437"/>
            <a:chExt cx="1770863" cy="3546129"/>
          </a:xfrm>
        </p:grpSpPr>
        <p:sp>
          <p:nvSpPr>
            <p:cNvPr id="40" name="Oval 39"/>
            <p:cNvSpPr/>
            <p:nvPr/>
          </p:nvSpPr>
          <p:spPr>
            <a:xfrm rot="13504132">
              <a:off x="3690313" y="2575032"/>
              <a:ext cx="3546129" cy="1470939"/>
            </a:xfrm>
            <a:prstGeom prst="ellipse">
              <a:avLst/>
            </a:prstGeom>
            <a:solidFill>
              <a:srgbClr val="FF0000">
                <a:alpha val="30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27984" y="2483604"/>
              <a:ext cx="10081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/>
                <a:t>Peers</a:t>
              </a:r>
            </a:p>
          </p:txBody>
        </p:sp>
      </p:grpSp>
      <p:sp>
        <p:nvSpPr>
          <p:cNvPr id="45" name="Oval 44"/>
          <p:cNvSpPr/>
          <p:nvPr/>
        </p:nvSpPr>
        <p:spPr>
          <a:xfrm>
            <a:off x="5148064" y="3140968"/>
            <a:ext cx="2160240" cy="18002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student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eeds East Academy - Arbor">
            <a:extLst>
              <a:ext uri="{FF2B5EF4-FFF2-40B4-BE49-F238E27FC236}">
                <a16:creationId xmlns:a16="http://schemas.microsoft.com/office/drawing/2014/main" id="{D3A64E95-B54D-54DD-1CCB-5C348AD7E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" y="444341"/>
            <a:ext cx="6858000" cy="25860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1F8E89-20A6-DE5D-6D5C-22202F631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50" y="3030379"/>
            <a:ext cx="3238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29392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29816"/>
            <a:ext cx="7772400" cy="1143000"/>
          </a:xfrm>
        </p:spPr>
        <p:txBody>
          <a:bodyPr/>
          <a:lstStyle/>
          <a:p>
            <a:r>
              <a:rPr lang="en-GB" u="sng">
                <a:latin typeface="Arial" pitchFamily="34" charset="0"/>
                <a:cs typeface="Arial" pitchFamily="34" charset="0"/>
              </a:rPr>
              <a:t>Year 9 Calendar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565584" cy="4680520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GB" sz="3000" dirty="0">
                <a:latin typeface="Arial"/>
                <a:cs typeface="Arial"/>
              </a:rPr>
              <a:t>Meet the Tutor Evening - 5 November</a:t>
            </a:r>
            <a:endParaRPr lang="en-GB" sz="3000" dirty="0">
              <a:latin typeface="Arial" pitchFamily="34" charset="0"/>
              <a:cs typeface="Arial" pitchFamily="34" charset="0"/>
            </a:endParaRPr>
          </a:p>
          <a:p>
            <a:r>
              <a:rPr lang="en-GB" sz="3000" dirty="0">
                <a:latin typeface="Arial"/>
                <a:cs typeface="Arial"/>
              </a:rPr>
              <a:t>Progress Check 1 – 17 December</a:t>
            </a:r>
          </a:p>
          <a:p>
            <a:r>
              <a:rPr lang="en-GB" sz="3000" dirty="0">
                <a:latin typeface="Arial"/>
                <a:cs typeface="Arial"/>
              </a:rPr>
              <a:t>1:1 Tutor Pathway Meetings – 1 – 12 February</a:t>
            </a:r>
          </a:p>
          <a:p>
            <a:r>
              <a:rPr lang="en-GB" sz="3000" dirty="0">
                <a:latin typeface="Arial"/>
                <a:cs typeface="Arial"/>
              </a:rPr>
              <a:t>Year 9 Mocks – w/c 3 May</a:t>
            </a:r>
          </a:p>
          <a:p>
            <a:r>
              <a:rPr lang="en-GB" sz="3000" dirty="0">
                <a:latin typeface="Arial"/>
                <a:cs typeface="Arial"/>
              </a:rPr>
              <a:t>Progress Check 2 – 10 June</a:t>
            </a:r>
          </a:p>
          <a:p>
            <a:r>
              <a:rPr lang="en-GB" sz="3000" dirty="0">
                <a:latin typeface="Arial"/>
                <a:cs typeface="Arial"/>
              </a:rPr>
              <a:t>Parents’ Evening – 24 June</a:t>
            </a:r>
            <a:endParaRPr lang="en-GB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 red and white diamond shaped sign with black text&#10;&#10;AI-generated content may be incorrect.">
            <a:extLst>
              <a:ext uri="{FF2B5EF4-FFF2-40B4-BE49-F238E27FC236}">
                <a16:creationId xmlns:a16="http://schemas.microsoft.com/office/drawing/2014/main" id="{2CCDAFE1-9956-5470-22D8-5A55B680B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354" y="3896353"/>
            <a:ext cx="2681330" cy="2743676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blank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3dae8b5-9e72-42d5-a33b-1a0b80065149" xsi:nil="true"/>
    <MigrationWizIdPermissions xmlns="73dae8b5-9e72-42d5-a33b-1a0b80065149" xsi:nil="true"/>
    <MigrationWizIdVersion xmlns="73dae8b5-9e72-42d5-a33b-1a0b80065149" xsi:nil="true"/>
    <MigrationWizId xmlns="73dae8b5-9e72-42d5-a33b-1a0b8006514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28F68D3E2E0540BF06BE7FBD7A9946" ma:contentTypeVersion="16" ma:contentTypeDescription="Create a new document." ma:contentTypeScope="" ma:versionID="b4c6214b39be769e53f8b2956e6b1a74">
  <xsd:schema xmlns:xsd="http://www.w3.org/2001/XMLSchema" xmlns:xs="http://www.w3.org/2001/XMLSchema" xmlns:p="http://schemas.microsoft.com/office/2006/metadata/properties" xmlns:ns3="73dae8b5-9e72-42d5-a33b-1a0b80065149" xmlns:ns4="642658c9-0da4-4c3a-9a00-9d7ab7411fc7" targetNamespace="http://schemas.microsoft.com/office/2006/metadata/properties" ma:root="true" ma:fieldsID="46005cfeb4684d9cec5d1c7385bbd4d9" ns3:_="" ns4:_="">
    <xsd:import namespace="73dae8b5-9e72-42d5-a33b-1a0b80065149"/>
    <xsd:import namespace="642658c9-0da4-4c3a-9a00-9d7ab7411fc7"/>
    <xsd:element name="properties">
      <xsd:complexType>
        <xsd:sequence>
          <xsd:element name="documentManagement">
            <xsd:complexType>
              <xsd:all>
                <xsd:element ref="ns3:MigrationWizId" minOccurs="0"/>
                <xsd:element ref="ns3:MigrationWizIdPermissions" minOccurs="0"/>
                <xsd:element ref="ns3:MigrationWizIdVersio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dae8b5-9e72-42d5-a33b-1a0b80065149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_activity" ma:index="11" nillable="true" ma:displayName="_activity" ma:hidden="true" ma:internalName="_activity" ma:readOnly="false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2658c9-0da4-4c3a-9a00-9d7ab7411fc7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78816A-4862-47BF-BA9A-75FAEBFCAA70}">
  <ds:schemaRefs>
    <ds:schemaRef ds:uri="642658c9-0da4-4c3a-9a00-9d7ab7411fc7"/>
    <ds:schemaRef ds:uri="73dae8b5-9e72-42d5-a33b-1a0b8006514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4E40019-0D53-4837-BB6A-C2E348D71D7D}">
  <ds:schemaRefs>
    <ds:schemaRef ds:uri="642658c9-0da4-4c3a-9a00-9d7ab7411fc7"/>
    <ds:schemaRef ds:uri="73dae8b5-9e72-42d5-a33b-1a0b800651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3E3941-4D16-4EF0-BD0B-0A93163CA4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294</TotalTime>
  <Words>1041</Words>
  <Application>Microsoft Office PowerPoint</Application>
  <PresentationFormat>On-screen Show (4:3)</PresentationFormat>
  <Paragraphs>166</Paragraphs>
  <Slides>24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Aptos</vt:lpstr>
      <vt:lpstr>Arial</vt:lpstr>
      <vt:lpstr>Calibri</vt:lpstr>
      <vt:lpstr>Calibri Light</vt:lpstr>
      <vt:lpstr>Cooper Black</vt:lpstr>
      <vt:lpstr>Times New Roman</vt:lpstr>
      <vt:lpstr>blank</vt:lpstr>
      <vt:lpstr>Custom Design</vt:lpstr>
      <vt:lpstr>Office Theme</vt:lpstr>
      <vt:lpstr>YEAR 9 INFORMATION EVENING </vt:lpstr>
      <vt:lpstr>PowerPoint Presentation</vt:lpstr>
      <vt:lpstr>Our Curriculum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MS  Teams, Sparx and Seneca</vt:lpstr>
      <vt:lpstr>PowerPoint Presentation</vt:lpstr>
      <vt:lpstr>Why is revision important?</vt:lpstr>
      <vt:lpstr>What can I do to help my child revise?</vt:lpstr>
      <vt:lpstr>PowerPoint Presentation</vt:lpstr>
      <vt:lpstr>PowerPoint Presentation</vt:lpstr>
      <vt:lpstr>Personal Development</vt:lpstr>
      <vt:lpstr>PowerPoint Presentation</vt:lpstr>
      <vt:lpstr>Negative Points (N Codes)</vt:lpstr>
      <vt:lpstr>Positive Points and Behaviour Points</vt:lpstr>
      <vt:lpstr>PowerPoint Presentation</vt:lpstr>
      <vt:lpstr>PowerPoint Presentation</vt:lpstr>
      <vt:lpstr>PowerPoint Presentation</vt:lpstr>
      <vt:lpstr>PowerPoint Presentation</vt:lpstr>
      <vt:lpstr>Year 9 Calendar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8 INFORMATION EVENING</dc:title>
  <dc:creator>gmartin</dc:creator>
  <cp:lastModifiedBy>Wright, Mrs C</cp:lastModifiedBy>
  <cp:revision>190</cp:revision>
  <cp:lastPrinted>2018-09-13T15:52:34Z</cp:lastPrinted>
  <dcterms:created xsi:type="dcterms:W3CDTF">2011-09-17T09:22:36Z</dcterms:created>
  <dcterms:modified xsi:type="dcterms:W3CDTF">2026-09-22T12:29:28Z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0x010100C828F68D3E2E0540BF06BE7FBD7A9946</vt:lpwstr>
  </property>
</Properties>
</file>